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83" r:id="rId16"/>
    <p:sldId id="272" r:id="rId17"/>
    <p:sldId id="274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7" r:id="rId30"/>
    <p:sldId id="288" r:id="rId31"/>
    <p:sldId id="291" r:id="rId32"/>
    <p:sldId id="290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1" r:id="rId41"/>
    <p:sldId id="300" r:id="rId42"/>
    <p:sldId id="302" r:id="rId43"/>
    <p:sldId id="303" r:id="rId44"/>
    <p:sldId id="30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13" autoAdjust="0"/>
    <p:restoredTop sz="76970"/>
  </p:normalViewPr>
  <p:slideViewPr>
    <p:cSldViewPr snapToGrid="0">
      <p:cViewPr>
        <p:scale>
          <a:sx n="104" d="100"/>
          <a:sy n="104" d="100"/>
        </p:scale>
        <p:origin x="193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8C5AEB-A3BD-0D4E-9BAF-3B48977EC884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FCC658-7F58-0147-92AA-86E2809EBAC5}">
      <dgm:prSet phldrT="[Text]"/>
      <dgm:spPr/>
      <dgm:t>
        <a:bodyPr/>
        <a:lstStyle/>
        <a:p>
          <a:r>
            <a:rPr lang="en-US" dirty="0" err="1"/>
            <a:t>git</a:t>
          </a:r>
          <a:r>
            <a:rPr lang="en-US" dirty="0"/>
            <a:t> add</a:t>
          </a:r>
        </a:p>
      </dgm:t>
    </dgm:pt>
    <dgm:pt modelId="{91852439-8302-7D4A-ADE5-0254B7B59FBD}" type="parTrans" cxnId="{C2791D8C-8E7F-1E4B-9A12-96CFD6DAAEF8}">
      <dgm:prSet/>
      <dgm:spPr/>
      <dgm:t>
        <a:bodyPr/>
        <a:lstStyle/>
        <a:p>
          <a:endParaRPr lang="en-US"/>
        </a:p>
      </dgm:t>
    </dgm:pt>
    <dgm:pt modelId="{200A8AFE-7E9D-9249-84EC-E987C230D510}" type="sibTrans" cxnId="{C2791D8C-8E7F-1E4B-9A12-96CFD6DAAEF8}">
      <dgm:prSet/>
      <dgm:spPr/>
      <dgm:t>
        <a:bodyPr/>
        <a:lstStyle/>
        <a:p>
          <a:endParaRPr lang="en-US"/>
        </a:p>
      </dgm:t>
    </dgm:pt>
    <dgm:pt modelId="{58FC2FE6-A5A7-5043-B7B7-E0E3F7DAA3D4}">
      <dgm:prSet phldrT="[Text]"/>
      <dgm:spPr/>
      <dgm:t>
        <a:bodyPr/>
        <a:lstStyle/>
        <a:p>
          <a:r>
            <a:rPr lang="en-US" dirty="0"/>
            <a:t>Introduces Changes</a:t>
          </a:r>
        </a:p>
      </dgm:t>
    </dgm:pt>
    <dgm:pt modelId="{B8B32DDD-463C-A74F-AEB4-ED44AA176F27}" type="parTrans" cxnId="{051BFD4C-FC91-184D-9A31-C7D354E987CC}">
      <dgm:prSet/>
      <dgm:spPr/>
      <dgm:t>
        <a:bodyPr/>
        <a:lstStyle/>
        <a:p>
          <a:endParaRPr lang="en-US"/>
        </a:p>
      </dgm:t>
    </dgm:pt>
    <dgm:pt modelId="{A0D7ADDA-986F-2F42-9234-C93E510ADA12}" type="sibTrans" cxnId="{051BFD4C-FC91-184D-9A31-C7D354E987CC}">
      <dgm:prSet/>
      <dgm:spPr/>
      <dgm:t>
        <a:bodyPr/>
        <a:lstStyle/>
        <a:p>
          <a:endParaRPr lang="en-US"/>
        </a:p>
      </dgm:t>
    </dgm:pt>
    <dgm:pt modelId="{9AEC57EB-F2E7-1144-82CA-156A5FDD7E1B}">
      <dgm:prSet phldrT="[Text]"/>
      <dgm:spPr/>
      <dgm:t>
        <a:bodyPr/>
        <a:lstStyle/>
        <a:p>
          <a:r>
            <a:rPr lang="en-US" dirty="0"/>
            <a:t>Add the changes to staging area</a:t>
          </a:r>
        </a:p>
      </dgm:t>
    </dgm:pt>
    <dgm:pt modelId="{B78D13C5-8591-FE49-A6A7-134339392B48}" type="parTrans" cxnId="{A4AF6E59-292F-8346-99AB-375069E7735C}">
      <dgm:prSet/>
      <dgm:spPr/>
      <dgm:t>
        <a:bodyPr/>
        <a:lstStyle/>
        <a:p>
          <a:endParaRPr lang="en-US"/>
        </a:p>
      </dgm:t>
    </dgm:pt>
    <dgm:pt modelId="{05754774-D24B-094A-85B7-CED84429923F}" type="sibTrans" cxnId="{A4AF6E59-292F-8346-99AB-375069E7735C}">
      <dgm:prSet/>
      <dgm:spPr/>
      <dgm:t>
        <a:bodyPr/>
        <a:lstStyle/>
        <a:p>
          <a:endParaRPr lang="en-US"/>
        </a:p>
      </dgm:t>
    </dgm:pt>
    <dgm:pt modelId="{26F27063-7D35-E447-9EA0-CE74EC8691B9}">
      <dgm:prSet phldrT="[Text]"/>
      <dgm:spPr/>
      <dgm:t>
        <a:bodyPr/>
        <a:lstStyle/>
        <a:p>
          <a:r>
            <a:rPr lang="en-US" dirty="0" err="1"/>
            <a:t>git</a:t>
          </a:r>
          <a:r>
            <a:rPr lang="en-US" dirty="0"/>
            <a:t> commit</a:t>
          </a:r>
        </a:p>
      </dgm:t>
    </dgm:pt>
    <dgm:pt modelId="{D1992E84-5A96-8549-ABD2-8F529A492CE0}" type="sibTrans" cxnId="{665F93D5-74E8-9D4A-8C68-3FE65C2A3600}">
      <dgm:prSet/>
      <dgm:spPr/>
      <dgm:t>
        <a:bodyPr/>
        <a:lstStyle/>
        <a:p>
          <a:endParaRPr lang="en-US"/>
        </a:p>
      </dgm:t>
    </dgm:pt>
    <dgm:pt modelId="{07298740-43A8-FE45-8EA8-A07202ABD328}" type="parTrans" cxnId="{665F93D5-74E8-9D4A-8C68-3FE65C2A3600}">
      <dgm:prSet/>
      <dgm:spPr/>
      <dgm:t>
        <a:bodyPr/>
        <a:lstStyle/>
        <a:p>
          <a:endParaRPr lang="en-US"/>
        </a:p>
      </dgm:t>
    </dgm:pt>
    <dgm:pt modelId="{5A2B4FBD-5E14-CC45-9C65-6D9384B7189D}">
      <dgm:prSet phldrT="[Text]"/>
      <dgm:spPr/>
      <dgm:t>
        <a:bodyPr/>
        <a:lstStyle/>
        <a:p>
          <a:r>
            <a:rPr lang="en-US" dirty="0"/>
            <a:t>Make that change “permanent”</a:t>
          </a:r>
        </a:p>
      </dgm:t>
    </dgm:pt>
    <dgm:pt modelId="{3F8EAE97-C85F-904B-9552-8F6EC7DCFB08}" type="sibTrans" cxnId="{F470452C-1E2F-E045-B01D-7FCDAE4D5444}">
      <dgm:prSet/>
      <dgm:spPr/>
      <dgm:t>
        <a:bodyPr/>
        <a:lstStyle/>
        <a:p>
          <a:endParaRPr lang="en-US"/>
        </a:p>
      </dgm:t>
    </dgm:pt>
    <dgm:pt modelId="{851297C0-3413-BD4A-AAA6-10D65D08115D}" type="parTrans" cxnId="{F470452C-1E2F-E045-B01D-7FCDAE4D5444}">
      <dgm:prSet/>
      <dgm:spPr/>
      <dgm:t>
        <a:bodyPr/>
        <a:lstStyle/>
        <a:p>
          <a:endParaRPr lang="en-US"/>
        </a:p>
      </dgm:t>
    </dgm:pt>
    <dgm:pt modelId="{4BB4F64E-0593-8646-9013-192DD04A4B69}">
      <dgm:prSet phldrT="[Text]"/>
      <dgm:spPr/>
      <dgm:t>
        <a:bodyPr/>
        <a:lstStyle/>
        <a:p>
          <a:r>
            <a:rPr lang="en-US" dirty="0"/>
            <a:t>Push..</a:t>
          </a:r>
        </a:p>
      </dgm:t>
    </dgm:pt>
    <dgm:pt modelId="{CBD539E0-9852-2343-8549-EAF7501EB5AC}" type="sibTrans" cxnId="{1156C9DC-B388-B84B-9A2E-7DA5374F8350}">
      <dgm:prSet/>
      <dgm:spPr/>
      <dgm:t>
        <a:bodyPr/>
        <a:lstStyle/>
        <a:p>
          <a:endParaRPr lang="en-US"/>
        </a:p>
      </dgm:t>
    </dgm:pt>
    <dgm:pt modelId="{1C2E5062-01A7-DB4E-9362-2DB4882857D9}" type="parTrans" cxnId="{1156C9DC-B388-B84B-9A2E-7DA5374F8350}">
      <dgm:prSet/>
      <dgm:spPr/>
      <dgm:t>
        <a:bodyPr/>
        <a:lstStyle/>
        <a:p>
          <a:endParaRPr lang="en-US"/>
        </a:p>
      </dgm:t>
    </dgm:pt>
    <dgm:pt modelId="{90D3D181-A741-B347-8799-F576AC25F0D2}" type="pres">
      <dgm:prSet presAssocID="{CD8C5AEB-A3BD-0D4E-9BAF-3B48977EC884}" presName="Name0" presStyleCnt="0">
        <dgm:presLayoutVars>
          <dgm:dir/>
          <dgm:animLvl val="lvl"/>
          <dgm:resizeHandles val="exact"/>
        </dgm:presLayoutVars>
      </dgm:prSet>
      <dgm:spPr/>
    </dgm:pt>
    <dgm:pt modelId="{7F005CB4-54AD-3C45-B624-5E10FC4A694B}" type="pres">
      <dgm:prSet presAssocID="{CD8C5AEB-A3BD-0D4E-9BAF-3B48977EC884}" presName="tSp" presStyleCnt="0"/>
      <dgm:spPr/>
    </dgm:pt>
    <dgm:pt modelId="{F467D2C4-3DB6-E544-BFAF-C12F21FFE9CF}" type="pres">
      <dgm:prSet presAssocID="{CD8C5AEB-A3BD-0D4E-9BAF-3B48977EC884}" presName="bSp" presStyleCnt="0"/>
      <dgm:spPr/>
    </dgm:pt>
    <dgm:pt modelId="{45698A37-3044-5C4B-B2E4-98390057DCA4}" type="pres">
      <dgm:prSet presAssocID="{CD8C5AEB-A3BD-0D4E-9BAF-3B48977EC884}" presName="process" presStyleCnt="0"/>
      <dgm:spPr/>
    </dgm:pt>
    <dgm:pt modelId="{701631D6-B33B-AD43-8B69-9A7A1AF5E52A}" type="pres">
      <dgm:prSet presAssocID="{ACFCC658-7F58-0147-92AA-86E2809EBAC5}" presName="composite1" presStyleCnt="0"/>
      <dgm:spPr/>
    </dgm:pt>
    <dgm:pt modelId="{9955EB12-5FBB-4D4E-9EDE-D9DF8BC575F0}" type="pres">
      <dgm:prSet presAssocID="{ACFCC658-7F58-0147-92AA-86E2809EBAC5}" presName="dummyNode1" presStyleLbl="node1" presStyleIdx="0" presStyleCnt="3"/>
      <dgm:spPr/>
    </dgm:pt>
    <dgm:pt modelId="{18E2975F-338D-7E4F-9066-F0524CB02B6C}" type="pres">
      <dgm:prSet presAssocID="{ACFCC658-7F58-0147-92AA-86E2809EBAC5}" presName="childNode1" presStyleLbl="bgAcc1" presStyleIdx="0" presStyleCnt="3">
        <dgm:presLayoutVars>
          <dgm:bulletEnabled val="1"/>
        </dgm:presLayoutVars>
      </dgm:prSet>
      <dgm:spPr/>
    </dgm:pt>
    <dgm:pt modelId="{33B6AB3A-DCC4-9B46-85B0-C78F2F5828A4}" type="pres">
      <dgm:prSet presAssocID="{ACFCC658-7F58-0147-92AA-86E2809EBAC5}" presName="childNode1tx" presStyleLbl="bgAcc1" presStyleIdx="0" presStyleCnt="3">
        <dgm:presLayoutVars>
          <dgm:bulletEnabled val="1"/>
        </dgm:presLayoutVars>
      </dgm:prSet>
      <dgm:spPr/>
    </dgm:pt>
    <dgm:pt modelId="{5D31FC56-AFEA-2E4C-9313-E1DE00003F3A}" type="pres">
      <dgm:prSet presAssocID="{ACFCC658-7F58-0147-92AA-86E2809EBAC5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86A78376-0AF3-B247-8386-FBB631CE37E2}" type="pres">
      <dgm:prSet presAssocID="{ACFCC658-7F58-0147-92AA-86E2809EBAC5}" presName="connSite1" presStyleCnt="0"/>
      <dgm:spPr/>
    </dgm:pt>
    <dgm:pt modelId="{9B5E5B64-3A94-6843-A650-9B6C2CA24D34}" type="pres">
      <dgm:prSet presAssocID="{200A8AFE-7E9D-9249-84EC-E987C230D510}" presName="Name9" presStyleLbl="sibTrans2D1" presStyleIdx="0" presStyleCnt="2"/>
      <dgm:spPr/>
    </dgm:pt>
    <dgm:pt modelId="{7BDCB812-5991-0449-B48E-DBA5E1432EE5}" type="pres">
      <dgm:prSet presAssocID="{26F27063-7D35-E447-9EA0-CE74EC8691B9}" presName="composite2" presStyleCnt="0"/>
      <dgm:spPr/>
    </dgm:pt>
    <dgm:pt modelId="{CDCFEA82-F427-3D4D-8000-BDBB8DFA6617}" type="pres">
      <dgm:prSet presAssocID="{26F27063-7D35-E447-9EA0-CE74EC8691B9}" presName="dummyNode2" presStyleLbl="node1" presStyleIdx="0" presStyleCnt="3"/>
      <dgm:spPr/>
    </dgm:pt>
    <dgm:pt modelId="{9E99B7C9-9ABC-2A4B-8C7B-5FA1C5B71AF0}" type="pres">
      <dgm:prSet presAssocID="{26F27063-7D35-E447-9EA0-CE74EC8691B9}" presName="childNode2" presStyleLbl="bgAcc1" presStyleIdx="1" presStyleCnt="3">
        <dgm:presLayoutVars>
          <dgm:bulletEnabled val="1"/>
        </dgm:presLayoutVars>
      </dgm:prSet>
      <dgm:spPr/>
    </dgm:pt>
    <dgm:pt modelId="{4547D77F-D561-1D4E-B345-0E31AEEDA77B}" type="pres">
      <dgm:prSet presAssocID="{26F27063-7D35-E447-9EA0-CE74EC8691B9}" presName="childNode2tx" presStyleLbl="bgAcc1" presStyleIdx="1" presStyleCnt="3">
        <dgm:presLayoutVars>
          <dgm:bulletEnabled val="1"/>
        </dgm:presLayoutVars>
      </dgm:prSet>
      <dgm:spPr/>
    </dgm:pt>
    <dgm:pt modelId="{95D5DB8D-062C-2E41-B258-AAE0C2D2BB89}" type="pres">
      <dgm:prSet presAssocID="{26F27063-7D35-E447-9EA0-CE74EC8691B9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DFC224DF-07CC-FA4A-BC51-50FFE20F006F}" type="pres">
      <dgm:prSet presAssocID="{26F27063-7D35-E447-9EA0-CE74EC8691B9}" presName="connSite2" presStyleCnt="0"/>
      <dgm:spPr/>
    </dgm:pt>
    <dgm:pt modelId="{6A3E2C94-6CF3-0C4E-94C7-4C7C730D7389}" type="pres">
      <dgm:prSet presAssocID="{D1992E84-5A96-8549-ABD2-8F529A492CE0}" presName="Name18" presStyleLbl="sibTrans2D1" presStyleIdx="1" presStyleCnt="2"/>
      <dgm:spPr/>
    </dgm:pt>
    <dgm:pt modelId="{50A7CF42-1EA1-F045-8BFA-A1A60D4A26DF}" type="pres">
      <dgm:prSet presAssocID="{4BB4F64E-0593-8646-9013-192DD04A4B69}" presName="composite1" presStyleCnt="0"/>
      <dgm:spPr/>
    </dgm:pt>
    <dgm:pt modelId="{417DA721-7E25-8346-96F1-47AF38A35F97}" type="pres">
      <dgm:prSet presAssocID="{4BB4F64E-0593-8646-9013-192DD04A4B69}" presName="dummyNode1" presStyleLbl="node1" presStyleIdx="1" presStyleCnt="3"/>
      <dgm:spPr/>
    </dgm:pt>
    <dgm:pt modelId="{4237DE7C-B4FD-4A42-894F-A5D2CCF8DB54}" type="pres">
      <dgm:prSet presAssocID="{4BB4F64E-0593-8646-9013-192DD04A4B69}" presName="childNode1" presStyleLbl="bgAcc1" presStyleIdx="2" presStyleCnt="3">
        <dgm:presLayoutVars>
          <dgm:bulletEnabled val="1"/>
        </dgm:presLayoutVars>
      </dgm:prSet>
      <dgm:spPr/>
    </dgm:pt>
    <dgm:pt modelId="{61359431-48FE-6549-B29D-742EC9667651}" type="pres">
      <dgm:prSet presAssocID="{4BB4F64E-0593-8646-9013-192DD04A4B69}" presName="childNode1tx" presStyleLbl="bgAcc1" presStyleIdx="2" presStyleCnt="3">
        <dgm:presLayoutVars>
          <dgm:bulletEnabled val="1"/>
        </dgm:presLayoutVars>
      </dgm:prSet>
      <dgm:spPr/>
    </dgm:pt>
    <dgm:pt modelId="{B26F02D2-1ED0-194F-A51E-40AD331954E6}" type="pres">
      <dgm:prSet presAssocID="{4BB4F64E-0593-8646-9013-192DD04A4B69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522FA667-FE06-C04D-982E-754C389DEEA1}" type="pres">
      <dgm:prSet presAssocID="{4BB4F64E-0593-8646-9013-192DD04A4B69}" presName="connSite1" presStyleCnt="0"/>
      <dgm:spPr/>
    </dgm:pt>
  </dgm:ptLst>
  <dgm:cxnLst>
    <dgm:cxn modelId="{05CD5702-A588-D447-ABF8-7ED1D0387AD7}" type="presOf" srcId="{4BB4F64E-0593-8646-9013-192DD04A4B69}" destId="{B26F02D2-1ED0-194F-A51E-40AD331954E6}" srcOrd="0" destOrd="0" presId="urn:microsoft.com/office/officeart/2005/8/layout/hProcess4"/>
    <dgm:cxn modelId="{A106C011-6BE4-0B40-AFED-E52A296008D3}" type="presOf" srcId="{58FC2FE6-A5A7-5043-B7B7-E0E3F7DAA3D4}" destId="{18E2975F-338D-7E4F-9066-F0524CB02B6C}" srcOrd="0" destOrd="0" presId="urn:microsoft.com/office/officeart/2005/8/layout/hProcess4"/>
    <dgm:cxn modelId="{300FF020-FC52-B740-8F98-1652C2D4C280}" type="presOf" srcId="{26F27063-7D35-E447-9EA0-CE74EC8691B9}" destId="{95D5DB8D-062C-2E41-B258-AAE0C2D2BB89}" srcOrd="0" destOrd="0" presId="urn:microsoft.com/office/officeart/2005/8/layout/hProcess4"/>
    <dgm:cxn modelId="{F470452C-1E2F-E045-B01D-7FCDAE4D5444}" srcId="{4BB4F64E-0593-8646-9013-192DD04A4B69}" destId="{5A2B4FBD-5E14-CC45-9C65-6D9384B7189D}" srcOrd="0" destOrd="0" parTransId="{851297C0-3413-BD4A-AAA6-10D65D08115D}" sibTransId="{3F8EAE97-C85F-904B-9552-8F6EC7DCFB08}"/>
    <dgm:cxn modelId="{F4850540-F1A9-3F48-86DF-CEBEB984C658}" type="presOf" srcId="{9AEC57EB-F2E7-1144-82CA-156A5FDD7E1B}" destId="{9E99B7C9-9ABC-2A4B-8C7B-5FA1C5B71AF0}" srcOrd="0" destOrd="0" presId="urn:microsoft.com/office/officeart/2005/8/layout/hProcess4"/>
    <dgm:cxn modelId="{051BFD4C-FC91-184D-9A31-C7D354E987CC}" srcId="{ACFCC658-7F58-0147-92AA-86E2809EBAC5}" destId="{58FC2FE6-A5A7-5043-B7B7-E0E3F7DAA3D4}" srcOrd="0" destOrd="0" parTransId="{B8B32DDD-463C-A74F-AEB4-ED44AA176F27}" sibTransId="{A0D7ADDA-986F-2F42-9234-C93E510ADA12}"/>
    <dgm:cxn modelId="{A4AF6E59-292F-8346-99AB-375069E7735C}" srcId="{26F27063-7D35-E447-9EA0-CE74EC8691B9}" destId="{9AEC57EB-F2E7-1144-82CA-156A5FDD7E1B}" srcOrd="0" destOrd="0" parTransId="{B78D13C5-8591-FE49-A6A7-134339392B48}" sibTransId="{05754774-D24B-094A-85B7-CED84429923F}"/>
    <dgm:cxn modelId="{880C385E-FA78-EA49-B080-7F9EB4CCF0AA}" type="presOf" srcId="{200A8AFE-7E9D-9249-84EC-E987C230D510}" destId="{9B5E5B64-3A94-6843-A650-9B6C2CA24D34}" srcOrd="0" destOrd="0" presId="urn:microsoft.com/office/officeart/2005/8/layout/hProcess4"/>
    <dgm:cxn modelId="{62D23867-CF57-6343-BFF8-673B6D386EF8}" type="presOf" srcId="{9AEC57EB-F2E7-1144-82CA-156A5FDD7E1B}" destId="{4547D77F-D561-1D4E-B345-0E31AEEDA77B}" srcOrd="1" destOrd="0" presId="urn:microsoft.com/office/officeart/2005/8/layout/hProcess4"/>
    <dgm:cxn modelId="{592DC271-5D2C-2042-9FAC-FA970A9812EE}" type="presOf" srcId="{5A2B4FBD-5E14-CC45-9C65-6D9384B7189D}" destId="{4237DE7C-B4FD-4A42-894F-A5D2CCF8DB54}" srcOrd="0" destOrd="0" presId="urn:microsoft.com/office/officeart/2005/8/layout/hProcess4"/>
    <dgm:cxn modelId="{97E13089-0CDA-6744-BB46-849510CE62B5}" type="presOf" srcId="{CD8C5AEB-A3BD-0D4E-9BAF-3B48977EC884}" destId="{90D3D181-A741-B347-8799-F576AC25F0D2}" srcOrd="0" destOrd="0" presId="urn:microsoft.com/office/officeart/2005/8/layout/hProcess4"/>
    <dgm:cxn modelId="{C2791D8C-8E7F-1E4B-9A12-96CFD6DAAEF8}" srcId="{CD8C5AEB-A3BD-0D4E-9BAF-3B48977EC884}" destId="{ACFCC658-7F58-0147-92AA-86E2809EBAC5}" srcOrd="0" destOrd="0" parTransId="{91852439-8302-7D4A-ADE5-0254B7B59FBD}" sibTransId="{200A8AFE-7E9D-9249-84EC-E987C230D510}"/>
    <dgm:cxn modelId="{496D8995-3681-F542-9110-E28DD62297AD}" type="presOf" srcId="{58FC2FE6-A5A7-5043-B7B7-E0E3F7DAA3D4}" destId="{33B6AB3A-DCC4-9B46-85B0-C78F2F5828A4}" srcOrd="1" destOrd="0" presId="urn:microsoft.com/office/officeart/2005/8/layout/hProcess4"/>
    <dgm:cxn modelId="{6CC375A8-7A2B-D940-8083-1C932A7F03AE}" type="presOf" srcId="{5A2B4FBD-5E14-CC45-9C65-6D9384B7189D}" destId="{61359431-48FE-6549-B29D-742EC9667651}" srcOrd="1" destOrd="0" presId="urn:microsoft.com/office/officeart/2005/8/layout/hProcess4"/>
    <dgm:cxn modelId="{7648E3B7-4124-F346-91E8-2350A5C160E2}" type="presOf" srcId="{D1992E84-5A96-8549-ABD2-8F529A492CE0}" destId="{6A3E2C94-6CF3-0C4E-94C7-4C7C730D7389}" srcOrd="0" destOrd="0" presId="urn:microsoft.com/office/officeart/2005/8/layout/hProcess4"/>
    <dgm:cxn modelId="{665F93D5-74E8-9D4A-8C68-3FE65C2A3600}" srcId="{CD8C5AEB-A3BD-0D4E-9BAF-3B48977EC884}" destId="{26F27063-7D35-E447-9EA0-CE74EC8691B9}" srcOrd="1" destOrd="0" parTransId="{07298740-43A8-FE45-8EA8-A07202ABD328}" sibTransId="{D1992E84-5A96-8549-ABD2-8F529A492CE0}"/>
    <dgm:cxn modelId="{1156C9DC-B388-B84B-9A2E-7DA5374F8350}" srcId="{CD8C5AEB-A3BD-0D4E-9BAF-3B48977EC884}" destId="{4BB4F64E-0593-8646-9013-192DD04A4B69}" srcOrd="2" destOrd="0" parTransId="{1C2E5062-01A7-DB4E-9362-2DB4882857D9}" sibTransId="{CBD539E0-9852-2343-8549-EAF7501EB5AC}"/>
    <dgm:cxn modelId="{18CFA6E2-A3D0-024C-8A44-0213674E22D1}" type="presOf" srcId="{ACFCC658-7F58-0147-92AA-86E2809EBAC5}" destId="{5D31FC56-AFEA-2E4C-9313-E1DE00003F3A}" srcOrd="0" destOrd="0" presId="urn:microsoft.com/office/officeart/2005/8/layout/hProcess4"/>
    <dgm:cxn modelId="{EA3B1B5F-9AA7-D642-AF8B-3C2708346E93}" type="presParOf" srcId="{90D3D181-A741-B347-8799-F576AC25F0D2}" destId="{7F005CB4-54AD-3C45-B624-5E10FC4A694B}" srcOrd="0" destOrd="0" presId="urn:microsoft.com/office/officeart/2005/8/layout/hProcess4"/>
    <dgm:cxn modelId="{3D18D4F8-9226-CF4C-818E-940FE5612B6B}" type="presParOf" srcId="{90D3D181-A741-B347-8799-F576AC25F0D2}" destId="{F467D2C4-3DB6-E544-BFAF-C12F21FFE9CF}" srcOrd="1" destOrd="0" presId="urn:microsoft.com/office/officeart/2005/8/layout/hProcess4"/>
    <dgm:cxn modelId="{D6F333B2-16F2-9249-B6C5-16939FA2AD0F}" type="presParOf" srcId="{90D3D181-A741-B347-8799-F576AC25F0D2}" destId="{45698A37-3044-5C4B-B2E4-98390057DCA4}" srcOrd="2" destOrd="0" presId="urn:microsoft.com/office/officeart/2005/8/layout/hProcess4"/>
    <dgm:cxn modelId="{94C4B0BE-22F3-074B-BAA4-38096CFFA6D6}" type="presParOf" srcId="{45698A37-3044-5C4B-B2E4-98390057DCA4}" destId="{701631D6-B33B-AD43-8B69-9A7A1AF5E52A}" srcOrd="0" destOrd="0" presId="urn:microsoft.com/office/officeart/2005/8/layout/hProcess4"/>
    <dgm:cxn modelId="{D8965E8D-1472-8F44-9720-6573EC89537B}" type="presParOf" srcId="{701631D6-B33B-AD43-8B69-9A7A1AF5E52A}" destId="{9955EB12-5FBB-4D4E-9EDE-D9DF8BC575F0}" srcOrd="0" destOrd="0" presId="urn:microsoft.com/office/officeart/2005/8/layout/hProcess4"/>
    <dgm:cxn modelId="{F6026933-F074-9148-8C7E-1BD01EAEFE66}" type="presParOf" srcId="{701631D6-B33B-AD43-8B69-9A7A1AF5E52A}" destId="{18E2975F-338D-7E4F-9066-F0524CB02B6C}" srcOrd="1" destOrd="0" presId="urn:microsoft.com/office/officeart/2005/8/layout/hProcess4"/>
    <dgm:cxn modelId="{98C072C5-13D2-304D-9F4A-DE4132254044}" type="presParOf" srcId="{701631D6-B33B-AD43-8B69-9A7A1AF5E52A}" destId="{33B6AB3A-DCC4-9B46-85B0-C78F2F5828A4}" srcOrd="2" destOrd="0" presId="urn:microsoft.com/office/officeart/2005/8/layout/hProcess4"/>
    <dgm:cxn modelId="{671D735C-8C38-1D4F-84D3-F876D61302BC}" type="presParOf" srcId="{701631D6-B33B-AD43-8B69-9A7A1AF5E52A}" destId="{5D31FC56-AFEA-2E4C-9313-E1DE00003F3A}" srcOrd="3" destOrd="0" presId="urn:microsoft.com/office/officeart/2005/8/layout/hProcess4"/>
    <dgm:cxn modelId="{625D26FF-8837-4F46-BB7A-763C0EE71890}" type="presParOf" srcId="{701631D6-B33B-AD43-8B69-9A7A1AF5E52A}" destId="{86A78376-0AF3-B247-8386-FBB631CE37E2}" srcOrd="4" destOrd="0" presId="urn:microsoft.com/office/officeart/2005/8/layout/hProcess4"/>
    <dgm:cxn modelId="{12FC320F-A1BE-A54D-91DD-4E6D41C6EAF7}" type="presParOf" srcId="{45698A37-3044-5C4B-B2E4-98390057DCA4}" destId="{9B5E5B64-3A94-6843-A650-9B6C2CA24D34}" srcOrd="1" destOrd="0" presId="urn:microsoft.com/office/officeart/2005/8/layout/hProcess4"/>
    <dgm:cxn modelId="{3E47BD92-73CC-4745-83E3-957DFA0794DF}" type="presParOf" srcId="{45698A37-3044-5C4B-B2E4-98390057DCA4}" destId="{7BDCB812-5991-0449-B48E-DBA5E1432EE5}" srcOrd="2" destOrd="0" presId="urn:microsoft.com/office/officeart/2005/8/layout/hProcess4"/>
    <dgm:cxn modelId="{7179D9D2-0955-8747-B2BA-3BFA48075494}" type="presParOf" srcId="{7BDCB812-5991-0449-B48E-DBA5E1432EE5}" destId="{CDCFEA82-F427-3D4D-8000-BDBB8DFA6617}" srcOrd="0" destOrd="0" presId="urn:microsoft.com/office/officeart/2005/8/layout/hProcess4"/>
    <dgm:cxn modelId="{CDD5A5E5-805D-184C-B050-C4E66D024FF8}" type="presParOf" srcId="{7BDCB812-5991-0449-B48E-DBA5E1432EE5}" destId="{9E99B7C9-9ABC-2A4B-8C7B-5FA1C5B71AF0}" srcOrd="1" destOrd="0" presId="urn:microsoft.com/office/officeart/2005/8/layout/hProcess4"/>
    <dgm:cxn modelId="{F44C74BE-33EB-F847-A3FA-E41B87F7AEFD}" type="presParOf" srcId="{7BDCB812-5991-0449-B48E-DBA5E1432EE5}" destId="{4547D77F-D561-1D4E-B345-0E31AEEDA77B}" srcOrd="2" destOrd="0" presId="urn:microsoft.com/office/officeart/2005/8/layout/hProcess4"/>
    <dgm:cxn modelId="{AEC5214E-AEA0-0340-AF9F-B8CF4999F1BE}" type="presParOf" srcId="{7BDCB812-5991-0449-B48E-DBA5E1432EE5}" destId="{95D5DB8D-062C-2E41-B258-AAE0C2D2BB89}" srcOrd="3" destOrd="0" presId="urn:microsoft.com/office/officeart/2005/8/layout/hProcess4"/>
    <dgm:cxn modelId="{2E9BB750-3134-8944-9995-B2D7BEC698AB}" type="presParOf" srcId="{7BDCB812-5991-0449-B48E-DBA5E1432EE5}" destId="{DFC224DF-07CC-FA4A-BC51-50FFE20F006F}" srcOrd="4" destOrd="0" presId="urn:microsoft.com/office/officeart/2005/8/layout/hProcess4"/>
    <dgm:cxn modelId="{9353E89E-4043-EE4F-99D4-204D01FE8778}" type="presParOf" srcId="{45698A37-3044-5C4B-B2E4-98390057DCA4}" destId="{6A3E2C94-6CF3-0C4E-94C7-4C7C730D7389}" srcOrd="3" destOrd="0" presId="urn:microsoft.com/office/officeart/2005/8/layout/hProcess4"/>
    <dgm:cxn modelId="{ED0D4E9D-7993-3143-A746-EE8C0EAB9116}" type="presParOf" srcId="{45698A37-3044-5C4B-B2E4-98390057DCA4}" destId="{50A7CF42-1EA1-F045-8BFA-A1A60D4A26DF}" srcOrd="4" destOrd="0" presId="urn:microsoft.com/office/officeart/2005/8/layout/hProcess4"/>
    <dgm:cxn modelId="{79F037DD-9DF3-C24A-B506-8E9E4FDED831}" type="presParOf" srcId="{50A7CF42-1EA1-F045-8BFA-A1A60D4A26DF}" destId="{417DA721-7E25-8346-96F1-47AF38A35F97}" srcOrd="0" destOrd="0" presId="urn:microsoft.com/office/officeart/2005/8/layout/hProcess4"/>
    <dgm:cxn modelId="{44F01BF6-E46F-544B-8340-B8ADE398D1A0}" type="presParOf" srcId="{50A7CF42-1EA1-F045-8BFA-A1A60D4A26DF}" destId="{4237DE7C-B4FD-4A42-894F-A5D2CCF8DB54}" srcOrd="1" destOrd="0" presId="urn:microsoft.com/office/officeart/2005/8/layout/hProcess4"/>
    <dgm:cxn modelId="{97A79FEF-343A-224F-8753-B86E23E5D6C8}" type="presParOf" srcId="{50A7CF42-1EA1-F045-8BFA-A1A60D4A26DF}" destId="{61359431-48FE-6549-B29D-742EC9667651}" srcOrd="2" destOrd="0" presId="urn:microsoft.com/office/officeart/2005/8/layout/hProcess4"/>
    <dgm:cxn modelId="{3A54BBA5-AC26-CA47-ABDC-84BEDB47D691}" type="presParOf" srcId="{50A7CF42-1EA1-F045-8BFA-A1A60D4A26DF}" destId="{B26F02D2-1ED0-194F-A51E-40AD331954E6}" srcOrd="3" destOrd="0" presId="urn:microsoft.com/office/officeart/2005/8/layout/hProcess4"/>
    <dgm:cxn modelId="{CF912387-2CE8-6341-AD9B-B29206832373}" type="presParOf" srcId="{50A7CF42-1EA1-F045-8BFA-A1A60D4A26DF}" destId="{522FA667-FE06-C04D-982E-754C389DEEA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2975F-338D-7E4F-9066-F0524CB02B6C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Introduces Changes</a:t>
          </a:r>
        </a:p>
      </dsp:txBody>
      <dsp:txXfrm>
        <a:off x="472609" y="1158658"/>
        <a:ext cx="2486952" cy="1577131"/>
      </dsp:txXfrm>
    </dsp:sp>
    <dsp:sp modelId="{9B5E5B64-3A94-6843-A650-9B6C2CA24D34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1FC56-AFEA-2E4C-9313-E1DE00003F3A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git</a:t>
          </a:r>
          <a:r>
            <a:rPr lang="en-US" sz="3700" kern="1200" dirty="0"/>
            <a:t> add</a:t>
          </a:r>
        </a:p>
      </dsp:txBody>
      <dsp:txXfrm>
        <a:off x="1024770" y="2811620"/>
        <a:ext cx="2244326" cy="860252"/>
      </dsp:txXfrm>
    </dsp:sp>
    <dsp:sp modelId="{9E99B7C9-9ABC-2A4B-8C7B-5FA1C5B71AF0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Add the changes to staging area</a:t>
          </a:r>
        </a:p>
      </dsp:txBody>
      <dsp:txXfrm>
        <a:off x="3870707" y="1615548"/>
        <a:ext cx="2486952" cy="1577131"/>
      </dsp:txXfrm>
    </dsp:sp>
    <dsp:sp modelId="{6A3E2C94-6CF3-0C4E-94C7-4C7C730D7389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5DB8D-062C-2E41-B258-AAE0C2D2BB89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git</a:t>
          </a:r>
          <a:r>
            <a:rPr lang="en-US" sz="3700" kern="1200" dirty="0"/>
            <a:t> commit</a:t>
          </a:r>
        </a:p>
      </dsp:txBody>
      <dsp:txXfrm>
        <a:off x="4422868" y="679464"/>
        <a:ext cx="2244326" cy="860252"/>
      </dsp:txXfrm>
    </dsp:sp>
    <dsp:sp modelId="{4237DE7C-B4FD-4A42-894F-A5D2CCF8DB54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Make that change “permanent”</a:t>
          </a:r>
        </a:p>
      </dsp:txBody>
      <dsp:txXfrm>
        <a:off x="7268806" y="1158658"/>
        <a:ext cx="2486952" cy="1577131"/>
      </dsp:txXfrm>
    </dsp:sp>
    <dsp:sp modelId="{B26F02D2-1ED0-194F-A51E-40AD331954E6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Push..</a:t>
          </a:r>
        </a:p>
      </dsp:txBody>
      <dsp:txXfrm>
        <a:off x="7820966" y="2811620"/>
        <a:ext cx="2244326" cy="860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85D83-0A78-024F-A626-BA6528993CDA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A4614-12F4-4348-9955-B22736881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50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a change : introduce a change to a file that is being tracked by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73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36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team </a:t>
            </a:r>
            <a:r>
              <a:rPr lang="en-US" dirty="0" err="1"/>
              <a:t>structre</a:t>
            </a:r>
            <a:r>
              <a:rPr lang="en-US" dirty="0"/>
              <a:t>, focus task , few concurrent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16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team, multiple group and concurrent feature, and </a:t>
            </a:r>
            <a:r>
              <a:rPr lang="en-US" dirty="0" err="1"/>
              <a:t>regulary</a:t>
            </a:r>
            <a:r>
              <a:rPr lang="en-US" dirty="0"/>
              <a:t>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79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65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06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41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team, multiple group and concurrent feature, and </a:t>
            </a:r>
            <a:r>
              <a:rPr lang="en-US" dirty="0" err="1"/>
              <a:t>regulary</a:t>
            </a:r>
            <a:r>
              <a:rPr lang="en-US" dirty="0"/>
              <a:t>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14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team, multiple group and concurrent feature, and </a:t>
            </a:r>
            <a:r>
              <a:rPr lang="en-US" dirty="0" err="1"/>
              <a:t>regulary</a:t>
            </a:r>
            <a:r>
              <a:rPr lang="en-US" dirty="0"/>
              <a:t>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64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70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38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2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05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00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03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8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09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9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59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A4614-12F4-4348-9955-B22736881F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5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4FF-F2A6-4B45-9F3F-0902082D43FA}" type="datetimeFigureOut">
              <a:rPr lang="en-SG" smtClean="0"/>
              <a:t>2/12/18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D50B-C14C-45C9-BBC4-4FEAD311D74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2186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4FF-F2A6-4B45-9F3F-0902082D43FA}" type="datetimeFigureOut">
              <a:rPr lang="en-SG" smtClean="0"/>
              <a:t>2/12/18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D50B-C14C-45C9-BBC4-4FEAD311D74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9245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4FF-F2A6-4B45-9F3F-0902082D43FA}" type="datetimeFigureOut">
              <a:rPr lang="en-SG" smtClean="0"/>
              <a:t>2/12/18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D50B-C14C-45C9-BBC4-4FEAD311D74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619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4FF-F2A6-4B45-9F3F-0902082D43FA}" type="datetimeFigureOut">
              <a:rPr lang="en-SG" smtClean="0"/>
              <a:t>2/12/18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D50B-C14C-45C9-BBC4-4FEAD311D74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7594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4FF-F2A6-4B45-9F3F-0902082D43FA}" type="datetimeFigureOut">
              <a:rPr lang="en-SG" smtClean="0"/>
              <a:t>2/12/18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D50B-C14C-45C9-BBC4-4FEAD311D74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670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4FF-F2A6-4B45-9F3F-0902082D43FA}" type="datetimeFigureOut">
              <a:rPr lang="en-SG" smtClean="0"/>
              <a:t>2/12/18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D50B-C14C-45C9-BBC4-4FEAD311D74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8709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4FF-F2A6-4B45-9F3F-0902082D43FA}" type="datetimeFigureOut">
              <a:rPr lang="en-SG" smtClean="0"/>
              <a:t>2/12/18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D50B-C14C-45C9-BBC4-4FEAD311D74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0708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4FF-F2A6-4B45-9F3F-0902082D43FA}" type="datetimeFigureOut">
              <a:rPr lang="en-SG" smtClean="0"/>
              <a:t>2/12/18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D50B-C14C-45C9-BBC4-4FEAD311D74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3345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4FF-F2A6-4B45-9F3F-0902082D43FA}" type="datetimeFigureOut">
              <a:rPr lang="en-SG" smtClean="0"/>
              <a:t>2/12/18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D50B-C14C-45C9-BBC4-4FEAD311D74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543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4FF-F2A6-4B45-9F3F-0902082D43FA}" type="datetimeFigureOut">
              <a:rPr lang="en-SG" smtClean="0"/>
              <a:t>2/12/18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D50B-C14C-45C9-BBC4-4FEAD311D74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963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4FF-F2A6-4B45-9F3F-0902082D43FA}" type="datetimeFigureOut">
              <a:rPr lang="en-SG" smtClean="0"/>
              <a:t>2/12/18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0D50B-C14C-45C9-BBC4-4FEAD311D74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260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714FF-F2A6-4B45-9F3F-0902082D43FA}" type="datetimeFigureOut">
              <a:rPr lang="en-SG" smtClean="0"/>
              <a:t>2/12/18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0D50B-C14C-45C9-BBC4-4FEAD311D74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527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F41F-4450-5F44-A172-03115D4788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708D6-799D-9A4E-A5D1-5ED918206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3810" y="4114243"/>
            <a:ext cx="6084814" cy="113062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000" dirty="0"/>
              <a:t>Fauzi Sholichin</a:t>
            </a:r>
          </a:p>
          <a:p>
            <a:pPr algn="l"/>
            <a:r>
              <a:rPr lang="en-US" sz="2000" dirty="0" err="1"/>
              <a:t>fauzisholih@gmail.com</a:t>
            </a:r>
            <a:r>
              <a:rPr lang="en-US" sz="2000" dirty="0"/>
              <a:t> </a:t>
            </a:r>
          </a:p>
          <a:p>
            <a:pPr algn="l"/>
            <a:r>
              <a:rPr lang="en-US" sz="2000" dirty="0"/>
              <a:t>+6289673732142</a:t>
            </a:r>
          </a:p>
          <a:p>
            <a:pPr algn="l"/>
            <a:r>
              <a:rPr lang="en-US" sz="2000" dirty="0"/>
              <a:t>https://</a:t>
            </a:r>
            <a:r>
              <a:rPr lang="en-US" sz="2000" dirty="0" err="1"/>
              <a:t>www.linkedin.com</a:t>
            </a:r>
            <a:r>
              <a:rPr lang="en-US" sz="2000" dirty="0"/>
              <a:t>/in/</a:t>
            </a:r>
            <a:r>
              <a:rPr lang="en-US" sz="2000" dirty="0" err="1"/>
              <a:t>fauzisho</a:t>
            </a:r>
            <a:r>
              <a:rPr lang="en-US" sz="2000" dirty="0"/>
              <a:t>/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E0B106-CB27-F645-9F8E-6E2F53B88E26}"/>
              </a:ext>
            </a:extLst>
          </p:cNvPr>
          <p:cNvSpPr/>
          <p:nvPr/>
        </p:nvSpPr>
        <p:spPr>
          <a:xfrm>
            <a:off x="2694684" y="4014731"/>
            <a:ext cx="1130622" cy="11306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53200-C7BF-C94D-B299-15DCC9F08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56" y="4957487"/>
            <a:ext cx="205254" cy="205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7E4F8F-CCFC-B744-BCC3-166646DD4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713" y="4551440"/>
            <a:ext cx="685608" cy="437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AE9016-2E90-9942-8DEF-0C7DEC36E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710" y="4405989"/>
            <a:ext cx="217100" cy="217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AFD551-5439-674B-B74E-060C634B6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556" y="4114243"/>
            <a:ext cx="213446" cy="21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10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gnetic Disk 2">
            <a:extLst>
              <a:ext uri="{FF2B5EF4-FFF2-40B4-BE49-F238E27FC236}">
                <a16:creationId xmlns:a16="http://schemas.microsoft.com/office/drawing/2014/main" id="{D98F7395-4AA6-E946-B27B-0EBDB2104706}"/>
              </a:ext>
            </a:extLst>
          </p:cNvPr>
          <p:cNvSpPr/>
          <p:nvPr/>
        </p:nvSpPr>
        <p:spPr>
          <a:xfrm>
            <a:off x="4298957" y="2183480"/>
            <a:ext cx="3651243" cy="4191920"/>
          </a:xfrm>
          <a:prstGeom prst="flowChartMagneticDisk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Git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FDBBA-FA6C-D543-BA24-2E3E2A0E9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47" y="3630822"/>
            <a:ext cx="1938062" cy="251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69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Commit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96293-7446-934D-AA45-6619F554C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commit object mainly contains three things : </a:t>
            </a:r>
          </a:p>
          <a:p>
            <a:pPr lvl="1"/>
            <a:r>
              <a:rPr lang="en-US" dirty="0"/>
              <a:t>A set of </a:t>
            </a:r>
            <a:r>
              <a:rPr lang="en-US" b="1" dirty="0"/>
              <a:t>changes</a:t>
            </a:r>
            <a:r>
              <a:rPr lang="en-US" dirty="0"/>
              <a:t> the </a:t>
            </a:r>
            <a:r>
              <a:rPr lang="en-US" b="1" dirty="0"/>
              <a:t>commit</a:t>
            </a:r>
            <a:r>
              <a:rPr lang="en-US" dirty="0"/>
              <a:t> introduces</a:t>
            </a:r>
          </a:p>
          <a:p>
            <a:pPr lvl="1"/>
            <a:r>
              <a:rPr lang="en-US" b="1" dirty="0"/>
              <a:t>Commit message</a:t>
            </a:r>
            <a:r>
              <a:rPr lang="en-US" dirty="0"/>
              <a:t> describing the changes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hash, </a:t>
            </a:r>
            <a:r>
              <a:rPr lang="en-US" dirty="0"/>
              <a:t>a 40-character string that uniquely identifies the commit object</a:t>
            </a:r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3BA17328-950F-DC46-AA06-0DB8F6A9DA5D}"/>
              </a:ext>
            </a:extLst>
          </p:cNvPr>
          <p:cNvSpPr/>
          <p:nvPr/>
        </p:nvSpPr>
        <p:spPr>
          <a:xfrm>
            <a:off x="9855200" y="4706937"/>
            <a:ext cx="1905000" cy="1739900"/>
          </a:xfrm>
          <a:prstGeom prst="flowChartMagneticDisk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6F17C-81EC-3B41-924A-E561E3128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75" y="5326063"/>
            <a:ext cx="65545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4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Git</a:t>
            </a:r>
            <a:r>
              <a:rPr lang="en-US" dirty="0"/>
              <a:t>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9F6569-7387-0C41-ADDB-E8613386A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3622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921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Git</a:t>
            </a:r>
            <a:r>
              <a:rPr lang="en-US" dirty="0"/>
              <a:t> Command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0F0D29-D257-2246-A861-106AAE06D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Initial a new repository : </a:t>
            </a:r>
            <a:r>
              <a:rPr lang="en-US" b="1" dirty="0" err="1"/>
              <a:t>git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endParaRPr lang="en-US" b="1" dirty="0"/>
          </a:p>
          <a:p>
            <a:r>
              <a:rPr lang="en-US" dirty="0"/>
              <a:t>Cloning an existing repository : </a:t>
            </a:r>
            <a:r>
              <a:rPr lang="en-US" b="1" dirty="0" err="1"/>
              <a:t>git</a:t>
            </a:r>
            <a:r>
              <a:rPr lang="en-US" b="1" dirty="0"/>
              <a:t> clone</a:t>
            </a:r>
          </a:p>
          <a:p>
            <a:r>
              <a:rPr lang="en-US" dirty="0"/>
              <a:t>Saving changes to the repository :</a:t>
            </a:r>
            <a:r>
              <a:rPr lang="en-US" b="1" dirty="0"/>
              <a:t> </a:t>
            </a:r>
            <a:r>
              <a:rPr lang="en-US" b="1" dirty="0" err="1"/>
              <a:t>git</a:t>
            </a:r>
            <a:r>
              <a:rPr lang="en-US" b="1" dirty="0"/>
              <a:t> add and </a:t>
            </a:r>
            <a:r>
              <a:rPr lang="en-US" b="1" dirty="0" err="1"/>
              <a:t>git</a:t>
            </a:r>
            <a:r>
              <a:rPr lang="en-US" b="1" dirty="0"/>
              <a:t> commit</a:t>
            </a:r>
          </a:p>
          <a:p>
            <a:r>
              <a:rPr lang="en-US" dirty="0"/>
              <a:t>Inspecting a repository : </a:t>
            </a:r>
            <a:r>
              <a:rPr lang="en-US" b="1" dirty="0" err="1"/>
              <a:t>git</a:t>
            </a:r>
            <a:r>
              <a:rPr lang="en-US" b="1" dirty="0"/>
              <a:t> status, </a:t>
            </a:r>
            <a:r>
              <a:rPr lang="en-US" b="1" dirty="0" err="1"/>
              <a:t>git</a:t>
            </a:r>
            <a:r>
              <a:rPr lang="en-US" b="1" dirty="0"/>
              <a:t> log</a:t>
            </a:r>
          </a:p>
          <a:p>
            <a:r>
              <a:rPr lang="en-US" dirty="0"/>
              <a:t>Repo-to-repo collaboration </a:t>
            </a:r>
            <a:r>
              <a:rPr lang="en-US" b="1" dirty="0"/>
              <a:t>: </a:t>
            </a:r>
            <a:r>
              <a:rPr lang="en-US" b="1" dirty="0" err="1"/>
              <a:t>git</a:t>
            </a:r>
            <a:r>
              <a:rPr lang="en-US" b="1" dirty="0"/>
              <a:t> remote, </a:t>
            </a:r>
            <a:r>
              <a:rPr lang="en-US" b="1" dirty="0" err="1"/>
              <a:t>git</a:t>
            </a:r>
            <a:r>
              <a:rPr lang="en-US" b="1" dirty="0"/>
              <a:t> fetch, </a:t>
            </a:r>
            <a:r>
              <a:rPr lang="en-US" b="1" dirty="0" err="1"/>
              <a:t>git</a:t>
            </a:r>
            <a:r>
              <a:rPr lang="en-US" b="1" dirty="0"/>
              <a:t> pull, </a:t>
            </a:r>
            <a:r>
              <a:rPr lang="en-US" b="1" dirty="0" err="1"/>
              <a:t>git</a:t>
            </a:r>
            <a:r>
              <a:rPr lang="en-US" b="1" dirty="0"/>
              <a:t> push</a:t>
            </a:r>
          </a:p>
          <a:p>
            <a:r>
              <a:rPr lang="en-US" dirty="0"/>
              <a:t>Switching between : </a:t>
            </a:r>
            <a:r>
              <a:rPr lang="en-US" b="1" dirty="0" err="1"/>
              <a:t>git</a:t>
            </a:r>
            <a:r>
              <a:rPr lang="en-US" b="1" dirty="0"/>
              <a:t> branch, </a:t>
            </a:r>
            <a:r>
              <a:rPr lang="en-US" b="1" dirty="0" err="1"/>
              <a:t>git</a:t>
            </a:r>
            <a:r>
              <a:rPr lang="en-US" b="1" dirty="0"/>
              <a:t> checkout</a:t>
            </a:r>
          </a:p>
          <a:p>
            <a:r>
              <a:rPr lang="en-US" dirty="0"/>
              <a:t>Moving </a:t>
            </a:r>
            <a:r>
              <a:rPr lang="en-US" dirty="0" err="1"/>
              <a:t>contant</a:t>
            </a:r>
            <a:r>
              <a:rPr lang="en-US" dirty="0"/>
              <a:t> across :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statsh</a:t>
            </a:r>
            <a:r>
              <a:rPr lang="en-US" dirty="0"/>
              <a:t>, </a:t>
            </a:r>
            <a:r>
              <a:rPr lang="en-US" dirty="0" err="1"/>
              <a:t>git</a:t>
            </a:r>
            <a:r>
              <a:rPr lang="en-US" dirty="0"/>
              <a:t> merge, </a:t>
            </a:r>
            <a:r>
              <a:rPr lang="en-US" dirty="0" err="1"/>
              <a:t>git</a:t>
            </a:r>
            <a:r>
              <a:rPr lang="en-US" dirty="0"/>
              <a:t> rebase, </a:t>
            </a:r>
            <a:r>
              <a:rPr lang="en-US" dirty="0" err="1"/>
              <a:t>git</a:t>
            </a:r>
            <a:r>
              <a:rPr lang="en-US" dirty="0"/>
              <a:t> cherry pick</a:t>
            </a:r>
          </a:p>
          <a:p>
            <a:r>
              <a:rPr lang="en-US" dirty="0"/>
              <a:t>Configuration &amp; set up : </a:t>
            </a:r>
            <a:r>
              <a:rPr lang="en-US" b="1" dirty="0" err="1"/>
              <a:t>git</a:t>
            </a:r>
            <a:r>
              <a:rPr lang="en-US" b="1" dirty="0"/>
              <a:t> </a:t>
            </a:r>
            <a:r>
              <a:rPr lang="en-US" b="1" dirty="0" err="1"/>
              <a:t>config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614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Workflows with </a:t>
            </a:r>
            <a:r>
              <a:rPr lang="en-US" dirty="0" err="1"/>
              <a:t>Git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EE8B24-0AD6-184F-BCA6-0D2464EEF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2" y="1690688"/>
            <a:ext cx="2255505" cy="207891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957500-D830-3E4A-A31D-9C1C297C5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64" y="3769605"/>
            <a:ext cx="3737466" cy="2078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2B49D9-1B5E-F245-AD74-98D9B2925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143" y="1690688"/>
            <a:ext cx="3682222" cy="21701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8EAF66-B51F-EB45-80E2-2CCF73B289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08" y="3290414"/>
            <a:ext cx="2691292" cy="275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72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Workflows with </a:t>
            </a:r>
            <a:r>
              <a:rPr lang="en-US" dirty="0" err="1"/>
              <a:t>Git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EE8B24-0AD6-184F-BCA6-0D2464EEF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4" y="1938631"/>
            <a:ext cx="4359330" cy="401803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957500-D830-3E4A-A31D-9C1C297C5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763" y="1938631"/>
            <a:ext cx="7223591" cy="40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94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Centralized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350B2-3296-AC4D-A9F6-ED4756C09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8" y="1690688"/>
            <a:ext cx="11391603" cy="442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49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Centralized Workflow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0F2703A-E63E-1844-8A02-7B0E3B5A24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959190"/>
              </p:ext>
            </p:extLst>
          </p:nvPr>
        </p:nvGraphicFramePr>
        <p:xfrm>
          <a:off x="838200" y="1825625"/>
          <a:ext cx="10515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133762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937435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Disadvatages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98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Easy to manage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Everybody working on the same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16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Good for less prone to change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More conflict if many dev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9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Good for maintaining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338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75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Branch Workflow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DE32848B-CF6C-6143-B44A-26B393F07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There are :</a:t>
            </a:r>
          </a:p>
          <a:p>
            <a:pPr lvl="1"/>
            <a:r>
              <a:rPr lang="en-US" sz="2800" dirty="0"/>
              <a:t>One master branch</a:t>
            </a:r>
          </a:p>
          <a:p>
            <a:pPr lvl="1"/>
            <a:r>
              <a:rPr lang="en-US" sz="2800" dirty="0"/>
              <a:t>Many features branches (each for a feature)</a:t>
            </a:r>
          </a:p>
          <a:p>
            <a:r>
              <a:rPr lang="en-US" dirty="0"/>
              <a:t>Each feature is developed on a dedicate branch</a:t>
            </a:r>
          </a:p>
          <a:p>
            <a:r>
              <a:rPr lang="en-US" dirty="0"/>
              <a:t>A pull request is filed when feature is completed</a:t>
            </a:r>
          </a:p>
          <a:p>
            <a:r>
              <a:rPr lang="en-US" dirty="0"/>
              <a:t>Feature branch is closed (delete) after finish</a:t>
            </a:r>
          </a:p>
        </p:txBody>
      </p:sp>
    </p:spTree>
    <p:extLst>
      <p:ext uri="{BB962C8B-B14F-4D97-AF65-F5344CB8AC3E}">
        <p14:creationId xmlns:p14="http://schemas.microsoft.com/office/powerpoint/2010/main" val="3543633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Branch Workflow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33F647-A697-764E-B5AB-0DB10623A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75" y="1690688"/>
            <a:ext cx="5708650" cy="5044061"/>
          </a:xfrm>
        </p:spPr>
      </p:pic>
    </p:spTree>
    <p:extLst>
      <p:ext uri="{BB962C8B-B14F-4D97-AF65-F5344CB8AC3E}">
        <p14:creationId xmlns:p14="http://schemas.microsoft.com/office/powerpoint/2010/main" val="133745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is GIT useful ?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4985B7-2F28-5047-9DCA-42FE979D2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841931"/>
            <a:ext cx="1016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80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Branch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774982-EDF5-7A42-A121-E921AFDB3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/>
          <a:stretch/>
        </p:blipFill>
        <p:spPr>
          <a:xfrm>
            <a:off x="2351314" y="1825625"/>
            <a:ext cx="8034052" cy="38814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7F2C1D-62B3-5647-8DB9-9C2913BE471E}"/>
              </a:ext>
            </a:extLst>
          </p:cNvPr>
          <p:cNvSpPr/>
          <p:nvPr/>
        </p:nvSpPr>
        <p:spPr>
          <a:xfrm>
            <a:off x="7651102" y="5486400"/>
            <a:ext cx="765110" cy="5784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7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Branch Workflow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7F2C1D-62B3-5647-8DB9-9C2913BE471E}"/>
              </a:ext>
            </a:extLst>
          </p:cNvPr>
          <p:cNvSpPr/>
          <p:nvPr/>
        </p:nvSpPr>
        <p:spPr>
          <a:xfrm>
            <a:off x="7651102" y="5486400"/>
            <a:ext cx="765110" cy="5784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542A4-4A7A-B14C-8539-5337FD822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74" y="2175588"/>
            <a:ext cx="11497885" cy="310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0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Branch Workflow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0F2703A-E63E-1844-8A02-7B0E3B5A24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428167"/>
              </p:ext>
            </p:extLst>
          </p:nvPr>
        </p:nvGraphicFramePr>
        <p:xfrm>
          <a:off x="838200" y="1825625"/>
          <a:ext cx="105156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133762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937435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Disadvatages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98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Relatively easy to manage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Dirty master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16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Code review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Develop vs. production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9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Good for internal project (no hand off release to end users)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Feature vs. </a:t>
                      </a:r>
                      <a:r>
                        <a:rPr lang="en-US" sz="2800" dirty="0" err="1"/>
                        <a:t>Hotflix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338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84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961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6739-96F7-0E45-B73C-F827CD5A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 </a:t>
            </a:r>
            <a:r>
              <a:rPr lang="en-US" dirty="0" err="1"/>
              <a:t>Git</a:t>
            </a:r>
            <a:r>
              <a:rPr lang="en-US" dirty="0"/>
              <a:t>-flow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9CF00-B849-4F4C-AE3E-BDC4DD3E7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0" y="1690688"/>
            <a:ext cx="98425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2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6739-96F7-0E45-B73C-F827CD5A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-flow Workflow Anatomy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F9A2CD8-4E96-B642-9441-B710B807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There are :</a:t>
            </a:r>
          </a:p>
          <a:p>
            <a:pPr lvl="1"/>
            <a:r>
              <a:rPr lang="en-US" sz="2800" dirty="0"/>
              <a:t>One </a:t>
            </a:r>
            <a:r>
              <a:rPr lang="en-US" sz="2800" b="1" dirty="0"/>
              <a:t>master</a:t>
            </a:r>
            <a:r>
              <a:rPr lang="en-US" sz="2800" dirty="0"/>
              <a:t> branch</a:t>
            </a:r>
          </a:p>
          <a:p>
            <a:pPr lvl="1"/>
            <a:r>
              <a:rPr lang="en-US" sz="2800" dirty="0"/>
              <a:t>One </a:t>
            </a:r>
            <a:r>
              <a:rPr lang="en-US" sz="2800" b="1" dirty="0"/>
              <a:t>develop</a:t>
            </a:r>
            <a:r>
              <a:rPr lang="en-US" sz="2800" dirty="0"/>
              <a:t> branch</a:t>
            </a:r>
          </a:p>
          <a:p>
            <a:pPr lvl="1"/>
            <a:r>
              <a:rPr lang="en-US" sz="2800" dirty="0"/>
              <a:t>One temporary branch for </a:t>
            </a:r>
            <a:r>
              <a:rPr lang="en-US" sz="2800" b="1" dirty="0"/>
              <a:t>each release</a:t>
            </a:r>
          </a:p>
          <a:p>
            <a:pPr lvl="1"/>
            <a:r>
              <a:rPr lang="en-US" sz="2800" dirty="0"/>
              <a:t>One feature branch for </a:t>
            </a:r>
            <a:r>
              <a:rPr lang="en-US" sz="2800" b="1" dirty="0"/>
              <a:t>each feature</a:t>
            </a:r>
          </a:p>
          <a:p>
            <a:pPr lvl="1"/>
            <a:r>
              <a:rPr lang="en-US" sz="2800" dirty="0"/>
              <a:t>One temporary hotfix branch for </a:t>
            </a:r>
            <a:r>
              <a:rPr lang="en-US" sz="2800" b="1" dirty="0"/>
              <a:t>each hotfix</a:t>
            </a:r>
          </a:p>
        </p:txBody>
      </p:sp>
    </p:spTree>
    <p:extLst>
      <p:ext uri="{BB962C8B-B14F-4D97-AF65-F5344CB8AC3E}">
        <p14:creationId xmlns:p14="http://schemas.microsoft.com/office/powerpoint/2010/main" val="1588931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6739-96F7-0E45-B73C-F827CD5A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-flow Workflow Anatomy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F6ABAE-7DE9-1541-ACE6-9B2240945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729" y="1690688"/>
            <a:ext cx="7103627" cy="4862327"/>
          </a:xfrm>
        </p:spPr>
      </p:pic>
    </p:spTree>
    <p:extLst>
      <p:ext uri="{BB962C8B-B14F-4D97-AF65-F5344CB8AC3E}">
        <p14:creationId xmlns:p14="http://schemas.microsoft.com/office/powerpoint/2010/main" val="3065221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Branch Workflow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0F2703A-E63E-1844-8A02-7B0E3B5A24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29276"/>
              </p:ext>
            </p:extLst>
          </p:nvPr>
        </p:nvGraphicFramePr>
        <p:xfrm>
          <a:off x="838200" y="1825625"/>
          <a:ext cx="10515600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133762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937435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Disadvatages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98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Separate release and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Many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16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Multi thread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Need follow convention to have smooth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9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Prevent dirty branch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338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Good for end user product with release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84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00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Forking Workflow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E39C64-AC0D-3C4A-827B-41B1A5674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0" y="2591594"/>
            <a:ext cx="3606800" cy="2819400"/>
          </a:xfrm>
        </p:spPr>
      </p:pic>
    </p:spTree>
    <p:extLst>
      <p:ext uri="{BB962C8B-B14F-4D97-AF65-F5344CB8AC3E}">
        <p14:creationId xmlns:p14="http://schemas.microsoft.com/office/powerpoint/2010/main" val="140350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Forking Workflow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E3FB9B-618C-074F-8153-FFC848AA9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09" y="1462088"/>
            <a:ext cx="7726982" cy="4931488"/>
          </a:xfrm>
        </p:spPr>
      </p:pic>
    </p:spTree>
    <p:extLst>
      <p:ext uri="{BB962C8B-B14F-4D97-AF65-F5344CB8AC3E}">
        <p14:creationId xmlns:p14="http://schemas.microsoft.com/office/powerpoint/2010/main" val="2018818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Forking Workflow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27BBAD-BE28-3A46-8F9E-66714A175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37" y="1690688"/>
            <a:ext cx="4363526" cy="4351338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BCF8B23-9C11-174C-B29C-58919A76E0C5}"/>
              </a:ext>
            </a:extLst>
          </p:cNvPr>
          <p:cNvSpPr txBox="1">
            <a:spLocks/>
          </p:cNvSpPr>
          <p:nvPr/>
        </p:nvSpPr>
        <p:spPr>
          <a:xfrm>
            <a:off x="530763" y="19018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Each clone repo can be a central repo</a:t>
            </a:r>
          </a:p>
          <a:p>
            <a:r>
              <a:rPr lang="en-US" dirty="0"/>
              <a:t>Each many organized as other work flow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519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FB47B-D1BD-5849-B020-DD9BAECDA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3153"/>
            <a:ext cx="10515600" cy="2346384"/>
          </a:xfrm>
        </p:spPr>
      </p:pic>
    </p:spTree>
    <p:extLst>
      <p:ext uri="{BB962C8B-B14F-4D97-AF65-F5344CB8AC3E}">
        <p14:creationId xmlns:p14="http://schemas.microsoft.com/office/powerpoint/2010/main" val="3192385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Forking Workflow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0F2703A-E63E-1844-8A02-7B0E3B5A24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346872"/>
              </p:ext>
            </p:extLst>
          </p:nvPr>
        </p:nvGraphicFramePr>
        <p:xfrm>
          <a:off x="838200" y="1825625"/>
          <a:ext cx="105156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133762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937435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Disadvatages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98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Open source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More than one central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16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Large scale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Huge and distributed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9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338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84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372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600" y="50800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969910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F41F-4450-5F44-A172-03115D4788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How to Manage Projects Using Trello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708D6-799D-9A4E-A5D1-5ED918206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3810" y="4114243"/>
            <a:ext cx="6084814" cy="113062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000" dirty="0"/>
              <a:t>Fauzi Sholichin</a:t>
            </a:r>
          </a:p>
          <a:p>
            <a:pPr algn="l"/>
            <a:r>
              <a:rPr lang="en-US" sz="2000" dirty="0" err="1"/>
              <a:t>fauzisholih@gmail.com</a:t>
            </a:r>
            <a:r>
              <a:rPr lang="en-US" sz="2000" dirty="0"/>
              <a:t> </a:t>
            </a:r>
          </a:p>
          <a:p>
            <a:pPr algn="l"/>
            <a:r>
              <a:rPr lang="en-US" sz="2000" dirty="0"/>
              <a:t>+6289673732142</a:t>
            </a:r>
          </a:p>
          <a:p>
            <a:pPr algn="l"/>
            <a:r>
              <a:rPr lang="en-US" sz="2000" dirty="0"/>
              <a:t>https://</a:t>
            </a:r>
            <a:r>
              <a:rPr lang="en-US" sz="2000" dirty="0" err="1"/>
              <a:t>www.linkedin.com</a:t>
            </a:r>
            <a:r>
              <a:rPr lang="en-US" sz="2000" dirty="0"/>
              <a:t>/in/</a:t>
            </a:r>
            <a:r>
              <a:rPr lang="en-US" sz="2000" dirty="0" err="1"/>
              <a:t>fauzisho</a:t>
            </a:r>
            <a:r>
              <a:rPr lang="en-US" sz="2000" dirty="0"/>
              <a:t>/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E0B106-CB27-F645-9F8E-6E2F53B88E26}"/>
              </a:ext>
            </a:extLst>
          </p:cNvPr>
          <p:cNvSpPr/>
          <p:nvPr/>
        </p:nvSpPr>
        <p:spPr>
          <a:xfrm>
            <a:off x="2694684" y="4014731"/>
            <a:ext cx="1130622" cy="11306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53200-C7BF-C94D-B299-15DCC9F08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56" y="4957487"/>
            <a:ext cx="205254" cy="205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7E4F8F-CCFC-B744-BCC3-166646DD4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713" y="4551440"/>
            <a:ext cx="685608" cy="437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AE9016-2E90-9942-8DEF-0C7DEC36E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710" y="4405989"/>
            <a:ext cx="217100" cy="217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AFD551-5439-674B-B74E-060C634B6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556" y="4114243"/>
            <a:ext cx="213446" cy="21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01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Let’s start by going to trello.com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ECCF6D-76F2-6440-89F5-483EAB953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22" y="2044336"/>
            <a:ext cx="11140356" cy="34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79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This is called Boards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46B6D-CD38-2B41-BBBF-0BC82571B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0" y="2031700"/>
            <a:ext cx="11128899" cy="349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88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84B9D-E050-4B43-83A6-FAE6AE2E6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432050"/>
            <a:ext cx="108458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4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238B-E976-3F49-BB68-6F13CDDF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Card based on Project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6EC0E-70D2-2841-BAFC-6E41083A1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93" y="2326331"/>
            <a:ext cx="3644900" cy="250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87C23-1D9E-844D-8219-33FB5DE8C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85" y="2326331"/>
            <a:ext cx="3644900" cy="36576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B14D3FC1-DD26-F44C-AC2E-2BE1F7FC6D9D}"/>
              </a:ext>
            </a:extLst>
          </p:cNvPr>
          <p:cNvSpPr/>
          <p:nvPr/>
        </p:nvSpPr>
        <p:spPr>
          <a:xfrm>
            <a:off x="5733535" y="3534033"/>
            <a:ext cx="1112108" cy="62109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52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15DA-31BC-624A-8A28-E0AAC59D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Detail of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5CAF7-20AC-3349-B6EB-2FB82F447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70" y="1868096"/>
            <a:ext cx="9374659" cy="47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14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15DA-31BC-624A-8A28-E0AAC59D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the card when doing or done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D635F-56D9-F34F-A667-B68D39386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013980"/>
            <a:ext cx="10756900" cy="184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F0BC7-5F57-AE4B-8CBF-EE284CC28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4178772"/>
            <a:ext cx="107823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79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8980-8CCC-2543-A330-F305E823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05" y="612260"/>
            <a:ext cx="10515600" cy="1325563"/>
          </a:xfrm>
        </p:spPr>
        <p:txBody>
          <a:bodyPr/>
          <a:lstStyle/>
          <a:p>
            <a:r>
              <a:rPr lang="en-US" dirty="0"/>
              <a:t>Advanced class divided three groups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8BC66B7-9140-BD40-B2E9-01820BCCFFDF}"/>
              </a:ext>
            </a:extLst>
          </p:cNvPr>
          <p:cNvSpPr txBox="1">
            <a:spLocks/>
          </p:cNvSpPr>
          <p:nvPr/>
        </p:nvSpPr>
        <p:spPr>
          <a:xfrm>
            <a:off x="530763" y="19018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Course Registration</a:t>
            </a:r>
          </a:p>
          <a:p>
            <a:r>
              <a:rPr lang="en-US" dirty="0"/>
              <a:t>Leave Application</a:t>
            </a:r>
            <a:endParaRPr lang="en-US" sz="2800" dirty="0"/>
          </a:p>
          <a:p>
            <a:r>
              <a:rPr lang="en-US" sz="2800" dirty="0"/>
              <a:t>Financial Status</a:t>
            </a:r>
          </a:p>
        </p:txBody>
      </p:sp>
    </p:spTree>
    <p:extLst>
      <p:ext uri="{BB962C8B-B14F-4D97-AF65-F5344CB8AC3E}">
        <p14:creationId xmlns:p14="http://schemas.microsoft.com/office/powerpoint/2010/main" val="1217258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D429C-552C-CF4F-927E-394F5FDAB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this scenario : </a:t>
            </a:r>
          </a:p>
          <a:p>
            <a:pPr lvl="1"/>
            <a:r>
              <a:rPr lang="en-US" dirty="0"/>
              <a:t>You have a homework submission for today and the assignment is ready for submission</a:t>
            </a:r>
          </a:p>
          <a:p>
            <a:pPr lvl="1"/>
            <a:r>
              <a:rPr lang="en-US" dirty="0"/>
              <a:t>While testing it you discovered a minor bug and decided to fix it	</a:t>
            </a:r>
          </a:p>
        </p:txBody>
      </p:sp>
    </p:spTree>
    <p:extLst>
      <p:ext uri="{BB962C8B-B14F-4D97-AF65-F5344CB8AC3E}">
        <p14:creationId xmlns:p14="http://schemas.microsoft.com/office/powerpoint/2010/main" val="2420284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8980-8CCC-2543-A330-F305E823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05" y="612260"/>
            <a:ext cx="10515600" cy="1325563"/>
          </a:xfrm>
        </p:spPr>
        <p:txBody>
          <a:bodyPr/>
          <a:lstStyle/>
          <a:p>
            <a:r>
              <a:rPr lang="en-US" dirty="0"/>
              <a:t>Advanced class divided three groups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8BC66B7-9140-BD40-B2E9-01820BCCFFDF}"/>
              </a:ext>
            </a:extLst>
          </p:cNvPr>
          <p:cNvSpPr txBox="1">
            <a:spLocks/>
          </p:cNvSpPr>
          <p:nvPr/>
        </p:nvSpPr>
        <p:spPr>
          <a:xfrm>
            <a:off x="530763" y="19018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Course Registration</a:t>
            </a:r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5EC99-F76C-2C42-8015-7E95AE551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942"/>
            <a:ext cx="12192000" cy="659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38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7CACFA-17C8-F54E-88A8-F1C981745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90" y="0"/>
            <a:ext cx="9754019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A94140E-D308-DE4F-9537-65A8BF1E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90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68EDBA-189D-AD42-94A7-28F2EAF18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64" y="0"/>
            <a:ext cx="9486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58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8980-8CCC-2543-A330-F305E823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05" y="612260"/>
            <a:ext cx="10515600" cy="1325563"/>
          </a:xfrm>
        </p:spPr>
        <p:txBody>
          <a:bodyPr/>
          <a:lstStyle/>
          <a:p>
            <a:r>
              <a:rPr lang="en-US" dirty="0"/>
              <a:t>One person would be leader of project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8BC66B7-9140-BD40-B2E9-01820BCCFFDF}"/>
              </a:ext>
            </a:extLst>
          </p:cNvPr>
          <p:cNvSpPr txBox="1">
            <a:spLocks/>
          </p:cNvSpPr>
          <p:nvPr/>
        </p:nvSpPr>
        <p:spPr>
          <a:xfrm>
            <a:off x="530763" y="19018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Course Registration Leader : …</a:t>
            </a:r>
          </a:p>
          <a:p>
            <a:r>
              <a:rPr lang="en-US" dirty="0"/>
              <a:t>Leave Application Leader : …</a:t>
            </a:r>
            <a:endParaRPr lang="en-US" sz="2800" dirty="0"/>
          </a:p>
          <a:p>
            <a:r>
              <a:rPr lang="en-US" sz="2800" dirty="0"/>
              <a:t>Financial Status </a:t>
            </a:r>
            <a:r>
              <a:rPr lang="en-US" dirty="0"/>
              <a:t>Leader : ….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8720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8980-8CCC-2543-A330-F305E823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05" y="612260"/>
            <a:ext cx="10515600" cy="1325563"/>
          </a:xfrm>
        </p:spPr>
        <p:txBody>
          <a:bodyPr/>
          <a:lstStyle/>
          <a:p>
            <a:r>
              <a:rPr lang="en-US" dirty="0"/>
              <a:t>Setup requirement each Team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8BC66B7-9140-BD40-B2E9-01820BCCFFDF}"/>
              </a:ext>
            </a:extLst>
          </p:cNvPr>
          <p:cNvSpPr txBox="1">
            <a:spLocks/>
          </p:cNvSpPr>
          <p:nvPr/>
        </p:nvSpPr>
        <p:spPr>
          <a:xfrm>
            <a:off x="530763" y="19018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0D65A9E-8448-6B45-911F-22C3548F9905}"/>
              </a:ext>
            </a:extLst>
          </p:cNvPr>
          <p:cNvSpPr txBox="1">
            <a:spLocks/>
          </p:cNvSpPr>
          <p:nvPr/>
        </p:nvSpPr>
        <p:spPr>
          <a:xfrm>
            <a:off x="683163" y="20542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Divided based on</a:t>
            </a:r>
          </a:p>
          <a:p>
            <a:pPr lvl="1"/>
            <a:r>
              <a:rPr lang="en-US" dirty="0"/>
              <a:t>Manage Ticket / Task : …</a:t>
            </a:r>
          </a:p>
          <a:p>
            <a:pPr lvl="1"/>
            <a:r>
              <a:rPr lang="en-US" dirty="0"/>
              <a:t>User Interface team : ..</a:t>
            </a:r>
          </a:p>
          <a:p>
            <a:pPr lvl="1"/>
            <a:r>
              <a:rPr lang="en-US" dirty="0"/>
              <a:t>Synchronize  data from server: …</a:t>
            </a:r>
          </a:p>
          <a:p>
            <a:pPr lvl="1"/>
            <a:r>
              <a:rPr lang="en-US" dirty="0"/>
              <a:t>Explore Native feature : ...</a:t>
            </a:r>
          </a:p>
          <a:p>
            <a:pPr marL="457200" lvl="1" indent="0">
              <a:buNone/>
            </a:pPr>
            <a:r>
              <a:rPr lang="en-US" dirty="0"/>
              <a:t>Or </a:t>
            </a:r>
          </a:p>
          <a:p>
            <a:pPr lvl="1"/>
            <a:r>
              <a:rPr lang="en-US" dirty="0"/>
              <a:t>Manage Ticket / Task :</a:t>
            </a:r>
          </a:p>
          <a:p>
            <a:pPr lvl="1"/>
            <a:r>
              <a:rPr lang="en-US" dirty="0"/>
              <a:t>Develop by feature</a:t>
            </a:r>
          </a:p>
          <a:p>
            <a:pPr lvl="2"/>
            <a:r>
              <a:rPr lang="en-US" dirty="0"/>
              <a:t>Login feature : ….</a:t>
            </a:r>
          </a:p>
          <a:p>
            <a:pPr lvl="2"/>
            <a:r>
              <a:rPr lang="en-US" dirty="0"/>
              <a:t>Crud Feature : …</a:t>
            </a:r>
          </a:p>
          <a:p>
            <a:pPr lvl="2"/>
            <a:r>
              <a:rPr lang="en-US" dirty="0"/>
              <a:t>Explore Native Feature :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0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D429C-552C-CF4F-927E-394F5FDAB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attempting to do so, you accidentally changed a working code and got yourself in a big mess</a:t>
            </a:r>
          </a:p>
          <a:p>
            <a:r>
              <a:rPr lang="en-US" dirty="0"/>
              <a:t>You no longer remember what was and what wasn’t there</a:t>
            </a:r>
          </a:p>
          <a:p>
            <a:r>
              <a:rPr lang="en-US" dirty="0"/>
              <a:t>It is 23 : 58 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00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is..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92827C-CEC7-8441-BA5E-BE71CC05F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15411"/>
            <a:ext cx="7772400" cy="50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3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What is git 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2D6D7-33FA-9741-8E5B-EB71722D0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5" t="2435" r="24771" b="2549"/>
          <a:stretch/>
        </p:blipFill>
        <p:spPr>
          <a:xfrm>
            <a:off x="838200" y="1485107"/>
            <a:ext cx="4384964" cy="4832567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AF6DEA-7E64-FE49-9BCB-7B334F723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164" y="1825625"/>
            <a:ext cx="6130636" cy="4351338"/>
          </a:xfrm>
        </p:spPr>
        <p:txBody>
          <a:bodyPr/>
          <a:lstStyle/>
          <a:p>
            <a:r>
              <a:rPr lang="en-US" dirty="0"/>
              <a:t>Open source project originally developed in 2005 by Linus Torvalds</a:t>
            </a:r>
          </a:p>
          <a:p>
            <a:r>
              <a:rPr lang="en-US" dirty="0"/>
              <a:t>A command line utility</a:t>
            </a:r>
          </a:p>
          <a:p>
            <a:r>
              <a:rPr lang="en-US" b="1" dirty="0"/>
              <a:t>A distributed version control system </a:t>
            </a:r>
          </a:p>
        </p:txBody>
      </p:sp>
    </p:spTree>
    <p:extLst>
      <p:ext uri="{BB962C8B-B14F-4D97-AF65-F5344CB8AC3E}">
        <p14:creationId xmlns:p14="http://schemas.microsoft.com/office/powerpoint/2010/main" val="3720739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Git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2D6D7-33FA-9741-8E5B-EB71722D0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5" t="2435" r="24771" b="2549"/>
          <a:stretch/>
        </p:blipFill>
        <p:spPr>
          <a:xfrm>
            <a:off x="838200" y="1485107"/>
            <a:ext cx="4384964" cy="4832567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AF6DEA-7E64-FE49-9BCB-7B334F723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164" y="1825625"/>
            <a:ext cx="6130636" cy="4351338"/>
          </a:xfrm>
        </p:spPr>
        <p:txBody>
          <a:bodyPr/>
          <a:lstStyle/>
          <a:p>
            <a:r>
              <a:rPr lang="en-US" b="1" dirty="0"/>
              <a:t>Version control system : </a:t>
            </a:r>
            <a:r>
              <a:rPr lang="en-US" dirty="0"/>
              <a:t>is a system that</a:t>
            </a:r>
            <a:r>
              <a:rPr lang="en-US" b="1" dirty="0"/>
              <a:t> records changes</a:t>
            </a:r>
            <a:r>
              <a:rPr lang="en-US" dirty="0"/>
              <a:t> to a file or set of files over time so that you can</a:t>
            </a:r>
            <a:r>
              <a:rPr lang="en-US" b="1" dirty="0"/>
              <a:t> recall specific versions</a:t>
            </a:r>
            <a:r>
              <a:rPr lang="en-US" dirty="0"/>
              <a:t> later</a:t>
            </a:r>
          </a:p>
          <a:p>
            <a:endParaRPr lang="en-US" dirty="0"/>
          </a:p>
          <a:p>
            <a:r>
              <a:rPr lang="en-US" b="1" dirty="0"/>
              <a:t>Distributed </a:t>
            </a:r>
            <a:r>
              <a:rPr lang="en-US" dirty="0"/>
              <a:t>: means that there is no main server and all of the full history of the project is available once you cloned the project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7300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Git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AF6DEA-7E64-FE49-9BCB-7B334F723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164" y="1825625"/>
            <a:ext cx="6130636" cy="4351338"/>
          </a:xfrm>
        </p:spPr>
        <p:txBody>
          <a:bodyPr/>
          <a:lstStyle/>
          <a:p>
            <a:r>
              <a:rPr lang="en-US" dirty="0"/>
              <a:t>You can imagine </a:t>
            </a:r>
            <a:r>
              <a:rPr lang="en-US" b="1" dirty="0" err="1"/>
              <a:t>git</a:t>
            </a:r>
            <a:r>
              <a:rPr lang="en-US" b="1" dirty="0"/>
              <a:t> </a:t>
            </a:r>
            <a:r>
              <a:rPr lang="en-US" dirty="0"/>
              <a:t> as something that sits on top of your files.</a:t>
            </a:r>
          </a:p>
          <a:p>
            <a:endParaRPr lang="en-US" dirty="0"/>
          </a:p>
          <a:p>
            <a:r>
              <a:rPr lang="en-US" dirty="0"/>
              <a:t>This “something” is a tree structure where each </a:t>
            </a:r>
            <a:r>
              <a:rPr lang="en-US" b="1" dirty="0"/>
              <a:t>commit</a:t>
            </a:r>
            <a:r>
              <a:rPr lang="en-US" dirty="0"/>
              <a:t> creates a new node in that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FDBBA-FA6C-D543-BA24-2E3E2A0E9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8" y="703263"/>
            <a:ext cx="42164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25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818</Words>
  <Application>Microsoft Macintosh PowerPoint</Application>
  <PresentationFormat>Widescreen</PresentationFormat>
  <Paragraphs>170</Paragraphs>
  <Slides>44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Helvetica Neue</vt:lpstr>
      <vt:lpstr>Helvetica Neue Light</vt:lpstr>
      <vt:lpstr>Office Theme</vt:lpstr>
      <vt:lpstr>GIT</vt:lpstr>
      <vt:lpstr>Why is GIT useful ?</vt:lpstr>
      <vt:lpstr>Use Cases</vt:lpstr>
      <vt:lpstr>Use Cases</vt:lpstr>
      <vt:lpstr>Use Cases</vt:lpstr>
      <vt:lpstr>Problem is..</vt:lpstr>
      <vt:lpstr>What is git ? </vt:lpstr>
      <vt:lpstr>Git</vt:lpstr>
      <vt:lpstr>Git</vt:lpstr>
      <vt:lpstr>Git Repository</vt:lpstr>
      <vt:lpstr>Commit</vt:lpstr>
      <vt:lpstr>Git Workflow</vt:lpstr>
      <vt:lpstr>Git Command</vt:lpstr>
      <vt:lpstr>Workflows with Git</vt:lpstr>
      <vt:lpstr>Workflows with Git</vt:lpstr>
      <vt:lpstr>Centralized Workflow</vt:lpstr>
      <vt:lpstr>Centralized Workflow</vt:lpstr>
      <vt:lpstr>Feature Branch Workflow</vt:lpstr>
      <vt:lpstr>Feature Branch Workflow</vt:lpstr>
      <vt:lpstr>Feature Branch Workflow</vt:lpstr>
      <vt:lpstr>Feature Branch Workflow</vt:lpstr>
      <vt:lpstr>Feature Branch Workflow</vt:lpstr>
      <vt:lpstr>Advance Git-flow Workflow</vt:lpstr>
      <vt:lpstr>Git-flow Workflow Anatomy</vt:lpstr>
      <vt:lpstr>Git-flow Workflow Anatomy</vt:lpstr>
      <vt:lpstr>Feature Branch Workflow</vt:lpstr>
      <vt:lpstr>Forking Workflow</vt:lpstr>
      <vt:lpstr>Forking Workflow</vt:lpstr>
      <vt:lpstr>Forking Workflow</vt:lpstr>
      <vt:lpstr>Forking Workflow</vt:lpstr>
      <vt:lpstr>Q &amp; A</vt:lpstr>
      <vt:lpstr>How to Manage Projects Using Trello</vt:lpstr>
      <vt:lpstr>Let’s start by going to trello.com</vt:lpstr>
      <vt:lpstr>This is called Boards</vt:lpstr>
      <vt:lpstr>Add list</vt:lpstr>
      <vt:lpstr>Add Card based on Project Task</vt:lpstr>
      <vt:lpstr>Add Detail of Task</vt:lpstr>
      <vt:lpstr>Drag the card when doing or done</vt:lpstr>
      <vt:lpstr>Advanced class divided three groups</vt:lpstr>
      <vt:lpstr>Advanced class divided three groups</vt:lpstr>
      <vt:lpstr>PowerPoint Presentation</vt:lpstr>
      <vt:lpstr>PowerPoint Presentation</vt:lpstr>
      <vt:lpstr>One person would be leader of project</vt:lpstr>
      <vt:lpstr>Setup requirement each Team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 Component</dc:title>
  <dc:creator>LEE KUAN XIN</dc:creator>
  <cp:lastModifiedBy>UziApel</cp:lastModifiedBy>
  <cp:revision>67</cp:revision>
  <dcterms:created xsi:type="dcterms:W3CDTF">2018-11-27T07:09:58Z</dcterms:created>
  <dcterms:modified xsi:type="dcterms:W3CDTF">2018-12-02T16:29:45Z</dcterms:modified>
</cp:coreProperties>
</file>